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76" r:id="rId6"/>
    <p:sldId id="261" r:id="rId7"/>
    <p:sldId id="277" r:id="rId8"/>
    <p:sldId id="273" r:id="rId9"/>
    <p:sldId id="278" r:id="rId10"/>
    <p:sldId id="262" r:id="rId11"/>
    <p:sldId id="289" r:id="rId12"/>
    <p:sldId id="279" r:id="rId13"/>
    <p:sldId id="280" r:id="rId14"/>
    <p:sldId id="267" r:id="rId15"/>
    <p:sldId id="282" r:id="rId16"/>
    <p:sldId id="264" r:id="rId17"/>
    <p:sldId id="285" r:id="rId18"/>
    <p:sldId id="281" r:id="rId19"/>
    <p:sldId id="265" r:id="rId20"/>
    <p:sldId id="284" r:id="rId21"/>
    <p:sldId id="266" r:id="rId22"/>
    <p:sldId id="287" r:id="rId23"/>
    <p:sldId id="283" r:id="rId24"/>
    <p:sldId id="288" r:id="rId25"/>
    <p:sldId id="270" r:id="rId26"/>
    <p:sldId id="271" r:id="rId27"/>
    <p:sldId id="290" r:id="rId28"/>
    <p:sldId id="292" r:id="rId29"/>
    <p:sldId id="319" r:id="rId30"/>
    <p:sldId id="318" r:id="rId31"/>
    <p:sldId id="295" r:id="rId32"/>
    <p:sldId id="320" r:id="rId33"/>
    <p:sldId id="321" r:id="rId34"/>
    <p:sldId id="326" r:id="rId35"/>
    <p:sldId id="302" r:id="rId36"/>
    <p:sldId id="325" r:id="rId37"/>
    <p:sldId id="322" r:id="rId38"/>
    <p:sldId id="301" r:id="rId39"/>
    <p:sldId id="324" r:id="rId40"/>
    <p:sldId id="303" r:id="rId41"/>
    <p:sldId id="304" r:id="rId42"/>
    <p:sldId id="306" r:id="rId43"/>
    <p:sldId id="307" r:id="rId44"/>
    <p:sldId id="308" r:id="rId45"/>
    <p:sldId id="309" r:id="rId46"/>
    <p:sldId id="310" r:id="rId47"/>
    <p:sldId id="311" r:id="rId48"/>
    <p:sldId id="323" r:id="rId49"/>
    <p:sldId id="316" r:id="rId50"/>
    <p:sldId id="317" r:id="rId51"/>
    <p:sldId id="32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305" autoAdjust="0"/>
    <p:restoredTop sz="94660"/>
  </p:normalViewPr>
  <p:slideViewPr>
    <p:cSldViewPr>
      <p:cViewPr varScale="1">
        <p:scale>
          <a:sx n="69" d="100"/>
          <a:sy n="6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89DB0-B881-4088-B636-0A5018A8458C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ACD9F-6178-447C-94DE-F1D8B40B24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CD9F-6178-447C-94DE-F1D8B40B24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</a:t>
            </a:r>
            <a:r>
              <a:rPr lang="en-US" dirty="0" smtClean="0"/>
              <a:t>ystoid </a:t>
            </a:r>
            <a:r>
              <a:rPr lang="en-US" u="sng" dirty="0"/>
              <a:t>M</a:t>
            </a:r>
            <a:r>
              <a:rPr lang="en-US" dirty="0" smtClean="0"/>
              <a:t>acular </a:t>
            </a:r>
            <a:r>
              <a:rPr lang="en-US" u="sng" dirty="0" smtClean="0"/>
              <a:t>E</a:t>
            </a:r>
            <a:r>
              <a:rPr lang="en-US" dirty="0" smtClean="0"/>
              <a:t>dema</a:t>
            </a:r>
            <a:br>
              <a:rPr lang="en-US" dirty="0" smtClean="0"/>
            </a:br>
            <a:r>
              <a:rPr lang="en-US" dirty="0" smtClean="0"/>
              <a:t>Post cataract surgery non resolving C.M.E.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105918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Dr Himanshu Shukla, </a:t>
            </a:r>
          </a:p>
          <a:p>
            <a:r>
              <a:rPr lang="en-US" b="1" dirty="0" smtClean="0"/>
              <a:t>T. N. SHUKLA EYE HOSPITAL </a:t>
            </a:r>
            <a:endParaRPr lang="en-US" b="1" dirty="0"/>
          </a:p>
        </p:txBody>
      </p:sp>
      <p:pic>
        <p:nvPicPr>
          <p:cNvPr id="1026" name="Picture 2" descr="C:\Documents and Settings\Administrator\Desktop\tnseh photos\DSC_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7086600" cy="470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lurring  of Vision. ( Watery Vision)</a:t>
            </a:r>
          </a:p>
          <a:p>
            <a:r>
              <a:rPr lang="en-US" dirty="0" smtClean="0"/>
              <a:t>Usually  after 5-10 Weeks post operative.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 Irvine Gass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29024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86200"/>
            <a:ext cx="41605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2819400" y="1981200"/>
            <a:ext cx="2209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99" y="1524000"/>
            <a:ext cx="22319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819400"/>
            <a:ext cx="2908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>
          <a:xfrm>
            <a:off x="6172200" y="2514600"/>
            <a:ext cx="228600" cy="12954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Fundus Examination (90D or Fundus Photo)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971800"/>
          </a:xfrm>
        </p:spPr>
        <p:txBody>
          <a:bodyPr/>
          <a:lstStyle/>
          <a:p>
            <a:r>
              <a:rPr lang="en-US" dirty="0" smtClean="0"/>
              <a:t>Loss of Foveal reflex in an otherwise normal looking macula.</a:t>
            </a:r>
          </a:p>
          <a:p>
            <a:r>
              <a:rPr lang="en-US" dirty="0" smtClean="0"/>
              <a:t>Retinal Thickening </a:t>
            </a:r>
          </a:p>
          <a:p>
            <a:r>
              <a:rPr lang="en-US" dirty="0" smtClean="0"/>
              <a:t>Yellow Spot at fovea</a:t>
            </a:r>
          </a:p>
          <a:p>
            <a:r>
              <a:rPr lang="en-US" dirty="0" smtClean="0"/>
              <a:t>“Cystic spaces seen at macula”</a:t>
            </a:r>
          </a:p>
          <a:p>
            <a:endParaRPr lang="en-US" dirty="0"/>
          </a:p>
        </p:txBody>
      </p:sp>
      <p:pic>
        <p:nvPicPr>
          <p:cNvPr id="5122" name="Picture 2" descr="E:\CME\CP C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62400"/>
            <a:ext cx="3733800" cy="2895600"/>
          </a:xfrm>
          <a:prstGeom prst="rect">
            <a:avLst/>
          </a:prstGeom>
          <a:noFill/>
        </p:spPr>
      </p:pic>
      <p:pic>
        <p:nvPicPr>
          <p:cNvPr id="5" name="Picture 2" descr="E:\CME\OD_Cystoid_Macular_Edema__00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114800" y="3581400"/>
            <a:ext cx="2895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 macula Finding in Chronic Severe Irvine Gass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Some Degree of Optic nerve head swelling with mild congestion reduced cup size.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Changes are best appreciated when compared with the other eye disc findings.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Media Haze with Vitritis like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Diagnostic test for C.M.E.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52600"/>
            <a:ext cx="314425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810" y="1676400"/>
            <a:ext cx="45461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0"/>
            <a:ext cx="2921000" cy="67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12979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810000"/>
            <a:ext cx="12246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5638800"/>
            <a:ext cx="307831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2209800" y="9906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990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400300" y="2705100"/>
            <a:ext cx="3276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19894" y="3086100"/>
            <a:ext cx="1447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982494" y="3085306"/>
            <a:ext cx="1447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Fundus Fluorescein Angiography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Pre-OCT era: Test of choice in cases post op. with reduced visual acuity and no clear Fundus findings.</a:t>
            </a:r>
          </a:p>
          <a:p>
            <a:r>
              <a:rPr lang="en-US" dirty="0" smtClean="0"/>
              <a:t>Also helped in finding any other etiological cause associated with C.M.E</a:t>
            </a:r>
          </a:p>
          <a:p>
            <a:r>
              <a:rPr lang="en-US" dirty="0" smtClean="0"/>
              <a:t>“Angiographic macular edema”, macular edema visible only angiographically.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Fundus Fluorescein Angiography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399" y="914400"/>
            <a:ext cx="306675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01521"/>
            <a:ext cx="7696200" cy="48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3162300" y="3086100"/>
            <a:ext cx="2590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Minimal C.M.E </a:t>
            </a:r>
            <a:endParaRPr lang="en-US" dirty="0"/>
          </a:p>
        </p:txBody>
      </p:sp>
      <p:pic>
        <p:nvPicPr>
          <p:cNvPr id="11266" name="Picture 2" descr="E:\CME\prof_vitret_case_cysmacedema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5875"/>
            <a:ext cx="6153150" cy="56421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267200" y="1981200"/>
            <a:ext cx="304800" cy="1828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Moderate Angiographic C.M.E.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051" y="1281762"/>
            <a:ext cx="7536949" cy="55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2" idx="2"/>
          </p:cNvCxnSpPr>
          <p:nvPr/>
        </p:nvCxnSpPr>
        <p:spPr>
          <a:xfrm rot="16200000" flipH="1">
            <a:off x="2933700" y="2781300"/>
            <a:ext cx="3352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ME\FFA C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5680935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Typical  “Flower Petal Appearance”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rot="5400000">
            <a:off x="2476500" y="1943100"/>
            <a:ext cx="28956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741" y="5105400"/>
            <a:ext cx="323625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>
            <a:stCxn id="8194" idx="1"/>
          </p:cNvCxnSpPr>
          <p:nvPr/>
        </p:nvCxnSpPr>
        <p:spPr>
          <a:xfrm rot="10800000">
            <a:off x="3276601" y="4876800"/>
            <a:ext cx="2631141" cy="952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Fluid in the Outer Plexiform and the Inner Nuclear layer of the retina.</a:t>
            </a:r>
          </a:p>
          <a:p>
            <a:r>
              <a:rPr lang="en-US" dirty="0" smtClean="0"/>
              <a:t>There is formation of Fluid filled cyst like spaces in the central macula.</a:t>
            </a:r>
          </a:p>
          <a:p>
            <a:r>
              <a:rPr lang="en-US" dirty="0" smtClean="0"/>
              <a:t>Usually associated with breach in the Inner Blood Retinal Barrier.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325" y="4381500"/>
            <a:ext cx="15906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Massive C.M.E. with Associated pathologies</a:t>
            </a:r>
            <a:endParaRPr lang="en-US" dirty="0"/>
          </a:p>
        </p:txBody>
      </p:sp>
      <p:pic>
        <p:nvPicPr>
          <p:cNvPr id="10242" name="Picture 2" descr="E:\CME\Late FFA for C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06"/>
            <a:ext cx="6781801" cy="550079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 rot="5400000">
            <a:off x="3124200" y="1828800"/>
            <a:ext cx="2133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2749" y="3352800"/>
            <a:ext cx="22712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10243" idx="1"/>
          </p:cNvCxnSpPr>
          <p:nvPr/>
        </p:nvCxnSpPr>
        <p:spPr>
          <a:xfrm rot="10800000" flipV="1">
            <a:off x="4572001" y="3771900"/>
            <a:ext cx="2300749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5257800"/>
            <a:ext cx="15744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10244" idx="1"/>
          </p:cNvCxnSpPr>
          <p:nvPr/>
        </p:nvCxnSpPr>
        <p:spPr>
          <a:xfrm rot="10800000" flipV="1">
            <a:off x="4800600" y="5905500"/>
            <a:ext cx="22098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Regarding FFA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“Gass . Et al”</a:t>
            </a:r>
          </a:p>
          <a:p>
            <a:pPr lvl="1"/>
            <a:r>
              <a:rPr lang="en-US" dirty="0" smtClean="0"/>
              <a:t>There is significant correlation between visual acuity and area found with Cystoid changes.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There is no correlation between V/A and distance the cyst from FAZ.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Coherence Tomography </a:t>
            </a:r>
            <a:endParaRPr lang="en-US" dirty="0"/>
          </a:p>
        </p:txBody>
      </p:sp>
      <p:pic>
        <p:nvPicPr>
          <p:cNvPr id="3" name="Picture 2" descr="E:\CME\Cystoid macular oedema O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96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286000" cy="78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3284" y="1600200"/>
            <a:ext cx="332071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143000" y="2667000"/>
            <a:ext cx="22098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 rot="5400000">
            <a:off x="3819871" y="2981670"/>
            <a:ext cx="1199459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943600" y="2514600"/>
            <a:ext cx="16764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Mild Irvine Gass Syndrome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9058404" cy="323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3036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0610" y="2362200"/>
            <a:ext cx="32933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" idx="2"/>
          </p:cNvCxnSpPr>
          <p:nvPr/>
        </p:nvCxnSpPr>
        <p:spPr>
          <a:xfrm rot="16200000" flipH="1">
            <a:off x="2045110" y="2654710"/>
            <a:ext cx="1600200" cy="2386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27" idx="2"/>
          </p:cNvCxnSpPr>
          <p:nvPr/>
        </p:nvCxnSpPr>
        <p:spPr>
          <a:xfrm rot="5400000">
            <a:off x="5729853" y="2271148"/>
            <a:ext cx="914400" cy="26205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Moderate Irvine Gass Finding</a:t>
            </a:r>
            <a:endParaRPr lang="en-US" dirty="0"/>
          </a:p>
        </p:txBody>
      </p:sp>
      <p:pic>
        <p:nvPicPr>
          <p:cNvPr id="3074" name="Picture 2" descr="E:\CME\OCT C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191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96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66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4535" y="1066800"/>
            <a:ext cx="306946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" idx="2"/>
          </p:cNvCxnSpPr>
          <p:nvPr/>
        </p:nvCxnSpPr>
        <p:spPr>
          <a:xfrm rot="16200000" flipH="1">
            <a:off x="1617784" y="1693984"/>
            <a:ext cx="1447800" cy="1717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075" idx="2"/>
          </p:cNvCxnSpPr>
          <p:nvPr/>
        </p:nvCxnSpPr>
        <p:spPr>
          <a:xfrm rot="5400000">
            <a:off x="4057650" y="2038350"/>
            <a:ext cx="68580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076" idx="2"/>
          </p:cNvCxnSpPr>
          <p:nvPr/>
        </p:nvCxnSpPr>
        <p:spPr>
          <a:xfrm rot="5400000">
            <a:off x="6243034" y="1224566"/>
            <a:ext cx="685800" cy="2046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6272264"/>
            <a:ext cx="4572000" cy="5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4" idx="0"/>
          </p:cNvCxnSpPr>
          <p:nvPr/>
        </p:nvCxnSpPr>
        <p:spPr>
          <a:xfrm rot="5400000" flipH="1" flipV="1">
            <a:off x="2997968" y="5003032"/>
            <a:ext cx="25384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677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OCT in </a:t>
            </a:r>
            <a:r>
              <a:rPr lang="en-US" u="sng" dirty="0" smtClean="0"/>
              <a:t>Severe</a:t>
            </a:r>
            <a:r>
              <a:rPr lang="en-US" dirty="0" smtClean="0"/>
              <a:t> Irvine Gass Syndrome</a:t>
            </a:r>
            <a:endParaRPr lang="en-US" dirty="0"/>
          </a:p>
        </p:txBody>
      </p:sp>
      <p:pic>
        <p:nvPicPr>
          <p:cNvPr id="2050" name="Picture 2" descr="E:\CME\oct_scan_cystoid_oed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2821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213148"/>
            <a:ext cx="5033433" cy="6448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Down Arrow 16"/>
          <p:cNvSpPr/>
          <p:nvPr/>
        </p:nvSpPr>
        <p:spPr>
          <a:xfrm flipV="1">
            <a:off x="4343400" y="3429000"/>
            <a:ext cx="4572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CME with V.M.T.S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38800"/>
            <a:ext cx="398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9290" y="5715000"/>
            <a:ext cx="26547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2051" idx="0"/>
          </p:cNvCxnSpPr>
          <p:nvPr/>
        </p:nvCxnSpPr>
        <p:spPr>
          <a:xfrm rot="5400000" flipH="1" flipV="1">
            <a:off x="2215753" y="3358754"/>
            <a:ext cx="2057400" cy="2502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052" idx="0"/>
          </p:cNvCxnSpPr>
          <p:nvPr/>
        </p:nvCxnSpPr>
        <p:spPr>
          <a:xfrm rot="16200000" flipV="1">
            <a:off x="5546623" y="3444977"/>
            <a:ext cx="1676400" cy="2863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429375"/>
            <a:ext cx="29855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2053" idx="0"/>
          </p:cNvCxnSpPr>
          <p:nvPr/>
        </p:nvCxnSpPr>
        <p:spPr>
          <a:xfrm rot="16200000" flipV="1">
            <a:off x="3970612" y="5401989"/>
            <a:ext cx="1781175" cy="273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Option For “Irvine Gass Syndrome”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103447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57400"/>
            <a:ext cx="1894121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057400"/>
            <a:ext cx="1371600" cy="4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111624"/>
            <a:ext cx="3095625" cy="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8765" y="6096000"/>
            <a:ext cx="2755235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276600"/>
            <a:ext cx="269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4992477"/>
            <a:ext cx="1973580" cy="95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57200" y="4953000"/>
            <a:ext cx="2057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76600"/>
            <a:ext cx="26942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2" idx="2"/>
          </p:cNvCxnSpPr>
          <p:nvPr/>
        </p:nvCxnSpPr>
        <p:spPr>
          <a:xfrm rot="5400000">
            <a:off x="2461419" y="23019"/>
            <a:ext cx="715962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146" idx="2"/>
          </p:cNvCxnSpPr>
          <p:nvPr/>
        </p:nvCxnSpPr>
        <p:spPr>
          <a:xfrm rot="16200000" flipH="1">
            <a:off x="182418" y="2925618"/>
            <a:ext cx="685800" cy="1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2"/>
            <a:endCxn id="6147" idx="0"/>
          </p:cNvCxnSpPr>
          <p:nvPr/>
        </p:nvCxnSpPr>
        <p:spPr>
          <a:xfrm rot="5400000">
            <a:off x="4192250" y="1677650"/>
            <a:ext cx="639762" cy="119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147" idx="2"/>
          </p:cNvCxnSpPr>
          <p:nvPr/>
        </p:nvCxnSpPr>
        <p:spPr>
          <a:xfrm rot="5400000">
            <a:off x="4016832" y="2917370"/>
            <a:ext cx="838199" cy="32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2"/>
          </p:cNvCxnSpPr>
          <p:nvPr/>
        </p:nvCxnSpPr>
        <p:spPr>
          <a:xfrm rot="16200000" flipH="1">
            <a:off x="5890419" y="99219"/>
            <a:ext cx="563562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148" idx="2"/>
          </p:cNvCxnSpPr>
          <p:nvPr/>
        </p:nvCxnSpPr>
        <p:spPr>
          <a:xfrm rot="5400000">
            <a:off x="6380545" y="2951544"/>
            <a:ext cx="2555111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029200" y="50292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705600" y="5181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148" idx="2"/>
          </p:cNvCxnSpPr>
          <p:nvPr/>
        </p:nvCxnSpPr>
        <p:spPr>
          <a:xfrm rot="5400000">
            <a:off x="6875845" y="1694244"/>
            <a:ext cx="802511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038600" y="3886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>
            <a:off x="5029200" y="4800600"/>
            <a:ext cx="1905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6153" idx="2"/>
          </p:cNvCxnSpPr>
          <p:nvPr/>
        </p:nvCxnSpPr>
        <p:spPr>
          <a:xfrm rot="16200000" flipH="1">
            <a:off x="787853" y="4216853"/>
            <a:ext cx="1219200" cy="10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2324100" y="37719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419600"/>
            <a:ext cx="1781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For Secondary CME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254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0"/>
            <a:ext cx="174522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810000"/>
            <a:ext cx="2362200" cy="72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600200"/>
            <a:ext cx="1991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29200"/>
            <a:ext cx="17434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5029200"/>
            <a:ext cx="2247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486400"/>
            <a:ext cx="2886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572000"/>
            <a:ext cx="1638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4" idx="2"/>
          </p:cNvCxnSpPr>
          <p:nvPr/>
        </p:nvCxnSpPr>
        <p:spPr>
          <a:xfrm rot="5400000">
            <a:off x="3452019" y="708819"/>
            <a:ext cx="411162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</p:cNvCxnSpPr>
          <p:nvPr/>
        </p:nvCxnSpPr>
        <p:spPr>
          <a:xfrm rot="16200000" flipH="1">
            <a:off x="5395119" y="594519"/>
            <a:ext cx="334962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075" idx="2"/>
          </p:cNvCxnSpPr>
          <p:nvPr/>
        </p:nvCxnSpPr>
        <p:spPr>
          <a:xfrm rot="5400000">
            <a:off x="1731707" y="4288094"/>
            <a:ext cx="381000" cy="94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075" idx="2"/>
          </p:cNvCxnSpPr>
          <p:nvPr/>
        </p:nvCxnSpPr>
        <p:spPr>
          <a:xfrm rot="16200000" flipH="1">
            <a:off x="2646106" y="4322506"/>
            <a:ext cx="381000" cy="879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00422" y="2438400"/>
            <a:ext cx="29435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Straight Arrow Connector 32"/>
          <p:cNvCxnSpPr>
            <a:stCxn id="4" idx="2"/>
          </p:cNvCxnSpPr>
          <p:nvPr/>
        </p:nvCxnSpPr>
        <p:spPr>
          <a:xfrm rot="5400000">
            <a:off x="2766219" y="1851819"/>
            <a:ext cx="2239962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</p:cNvCxnSpPr>
          <p:nvPr/>
        </p:nvCxnSpPr>
        <p:spPr>
          <a:xfrm rot="16200000" flipH="1">
            <a:off x="4290219" y="1699419"/>
            <a:ext cx="2316162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Moderate C.M.E</a:t>
            </a:r>
            <a:br>
              <a:rPr lang="en-US" dirty="0" smtClean="0"/>
            </a:br>
            <a:r>
              <a:rPr lang="en-US" dirty="0" smtClean="0"/>
              <a:t>Available Topical NSAID’s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Ketorolac 0.5%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Ketorolac 0.4% (with Antibiotic combination)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Diclofenac 0.1%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Nepafenac 0.1% </a:t>
            </a:r>
          </a:p>
          <a:p>
            <a:endParaRPr lang="en-US" dirty="0" smtClean="0"/>
          </a:p>
          <a:p>
            <a:r>
              <a:rPr lang="en-US" dirty="0" smtClean="0"/>
              <a:t>Bromfenac 0.09%(with Antibiotic combination)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Basic Pathology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4615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743200"/>
            <a:ext cx="5257800" cy="43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771236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343400"/>
            <a:ext cx="3357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05400"/>
            <a:ext cx="63968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838200"/>
            <a:ext cx="2786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6400800"/>
            <a:ext cx="58978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4306094" y="14859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306094" y="24757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06094" y="33901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06094" y="41521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306094" y="49141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306094" y="60571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Regarding Ketorolac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/>
              <a:t>Prophylactic use of Ketorolac  0.5%  after cataract surgery reduces chances of Pseudophakic CME.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Most of the Multicenter R.C.C.T. are on 0.5% Ketorolac.</a:t>
            </a:r>
          </a:p>
          <a:p>
            <a:endParaRPr lang="en-US" dirty="0" smtClean="0"/>
          </a:p>
          <a:p>
            <a:r>
              <a:rPr lang="en-US" dirty="0" smtClean="0"/>
              <a:t>Although it has been shown that 0.4% is as effective as 0.5% drug in Q.I.D dosage schedule.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Topical KETOROLAC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Many Pilot studies and Multicentre studies show Ketorolac to be:</a:t>
            </a:r>
          </a:p>
          <a:p>
            <a:pPr lvl="1"/>
            <a:r>
              <a:rPr lang="en-US" dirty="0" smtClean="0"/>
              <a:t>Effective in reducing post operative CME.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Probable Synergistic with Topical Steroids.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 Also working Effectively in combination with antibiotic.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More effective in Acute CME than in Chronic once.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Nepafenac and Bromfenac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Prophylactic  use of Nepafenac 0.1%  TDS reduces chances of Clinical Pseudophakic CME.</a:t>
            </a:r>
          </a:p>
          <a:p>
            <a:endParaRPr lang="en-US" dirty="0" smtClean="0"/>
          </a:p>
          <a:p>
            <a:r>
              <a:rPr lang="en-US" dirty="0" smtClean="0"/>
              <a:t>Still, Nepafenac and Bromfenac are FDA approved for Postoperative Inflammation control but not Prophylactically for Pseudophakic CME.</a:t>
            </a:r>
          </a:p>
          <a:p>
            <a:endParaRPr lang="en-US" dirty="0" smtClean="0"/>
          </a:p>
          <a:p>
            <a:r>
              <a:rPr lang="en-US" dirty="0" smtClean="0"/>
              <a:t>Effective in Secondary CME’s in venous occlusions and DME.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Nepafenac and Bromfenac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There is no current R.C.C.T to show Superiority of any one over the other.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advantage of the above Quoted drugs: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lesser dosage schedule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Comparatively better patients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Pseudophakic CME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3400" cy="5486400"/>
          </a:xfrm>
        </p:spPr>
        <p:txBody>
          <a:bodyPr/>
          <a:lstStyle/>
          <a:p>
            <a:r>
              <a:rPr lang="en-US" dirty="0" smtClean="0"/>
              <a:t>Blurred Vision.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OCT: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C.F.T &gt;  400 um.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Gross Cystic Spaces.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Subretinal</a:t>
            </a:r>
            <a:r>
              <a:rPr lang="en-US" dirty="0" smtClean="0"/>
              <a:t> Fluid</a:t>
            </a:r>
            <a:endParaRPr lang="en-US" dirty="0"/>
          </a:p>
        </p:txBody>
      </p:sp>
      <p:pic>
        <p:nvPicPr>
          <p:cNvPr id="6146" name="Picture 2" descr="E:\CME\All for one\35286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17145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Severe OR </a:t>
            </a:r>
            <a:r>
              <a:rPr lang="en-US" dirty="0" smtClean="0"/>
              <a:t>Refractive Pseudophakic CME  &amp; </a:t>
            </a:r>
            <a:r>
              <a:rPr lang="en-US" u="sng" dirty="0" smtClean="0"/>
              <a:t>Intravitreal Triamcinolone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IVTA leads to visual improvement  in these patients.</a:t>
            </a:r>
          </a:p>
          <a:p>
            <a:r>
              <a:rPr lang="en-US" dirty="0" smtClean="0"/>
              <a:t>The improvement  is usually:</a:t>
            </a:r>
          </a:p>
          <a:p>
            <a:pPr lvl="1"/>
            <a:r>
              <a:rPr lang="en-US" dirty="0" smtClean="0"/>
              <a:t> Visual improvement with BCVA &gt; 2 ETDRS lines</a:t>
            </a:r>
          </a:p>
          <a:p>
            <a:pPr lvl="1"/>
            <a:r>
              <a:rPr lang="en-US" dirty="0" smtClean="0"/>
              <a:t>OCT : reduced CFT and normal Contour </a:t>
            </a:r>
          </a:p>
          <a:p>
            <a:pPr lvl="1"/>
            <a:r>
              <a:rPr lang="en-US" dirty="0" smtClean="0"/>
              <a:t>Resolved Angiographic CME</a:t>
            </a:r>
          </a:p>
          <a:p>
            <a:r>
              <a:rPr lang="en-US" dirty="0" smtClean="0"/>
              <a:t>Dosage:</a:t>
            </a:r>
          </a:p>
          <a:p>
            <a:pPr lvl="1"/>
            <a:r>
              <a:rPr lang="en-US" dirty="0" smtClean="0"/>
              <a:t> 4mg in 0.1ml.</a:t>
            </a:r>
          </a:p>
          <a:p>
            <a:pPr lvl="1"/>
            <a:r>
              <a:rPr lang="en-US" dirty="0" smtClean="0"/>
              <a:t>Currently used: 2mg in 0.05 ml </a:t>
            </a:r>
          </a:p>
          <a:p>
            <a:r>
              <a:rPr lang="en-US" dirty="0" smtClean="0"/>
              <a:t>Rarely these patients require repeat injection after 6-8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Intravitreal </a:t>
            </a:r>
            <a:r>
              <a:rPr lang="en-US" dirty="0" smtClean="0"/>
              <a:t>Triamcinolone Technique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5029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Aseptic precautions.</a:t>
            </a:r>
          </a:p>
          <a:p>
            <a:r>
              <a:rPr lang="en-US" dirty="0" smtClean="0"/>
              <a:t>2mg in 0.05 ml taken in 1ml syringe.</a:t>
            </a:r>
          </a:p>
          <a:p>
            <a:r>
              <a:rPr lang="en-US" smtClean="0"/>
              <a:t>26/30 </a:t>
            </a:r>
            <a:r>
              <a:rPr lang="en-US" dirty="0" smtClean="0"/>
              <a:t>Gauge needle.</a:t>
            </a:r>
          </a:p>
          <a:p>
            <a:r>
              <a:rPr lang="en-US" dirty="0" smtClean="0"/>
              <a:t>Carefully stabilize  globe </a:t>
            </a:r>
          </a:p>
          <a:p>
            <a:r>
              <a:rPr lang="en-US" dirty="0" smtClean="0"/>
              <a:t>Injected 3.5 to 4 mm from limbus.</a:t>
            </a:r>
          </a:p>
          <a:p>
            <a:r>
              <a:rPr lang="en-US" dirty="0" smtClean="0"/>
              <a:t>Needle is withdrawn</a:t>
            </a:r>
          </a:p>
          <a:p>
            <a:r>
              <a:rPr lang="en-US" dirty="0" smtClean="0"/>
              <a:t>Area pressed with cotton bud.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E:\CME\All for one\6703054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95401"/>
            <a:ext cx="4114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Literature Reported Complication of Intravitreal Triamcinolone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599"/>
          </a:xfrm>
        </p:spPr>
        <p:txBody>
          <a:bodyPr>
            <a:normAutofit/>
          </a:bodyPr>
          <a:lstStyle/>
          <a:p>
            <a:r>
              <a:rPr lang="en-US" dirty="0" smtClean="0"/>
              <a:t>Raised IOP. ( seen more with high dose).</a:t>
            </a:r>
          </a:p>
          <a:p>
            <a:r>
              <a:rPr lang="en-US" dirty="0" smtClean="0"/>
              <a:t>Floater ( since particle are appreciated)</a:t>
            </a:r>
          </a:p>
          <a:p>
            <a:r>
              <a:rPr lang="en-US" dirty="0" smtClean="0"/>
              <a:t>Lens Touch.</a:t>
            </a:r>
          </a:p>
          <a:p>
            <a:r>
              <a:rPr lang="en-US" dirty="0" smtClean="0"/>
              <a:t>Cataract Formation (Not to worry in </a:t>
            </a:r>
            <a:r>
              <a:rPr lang="en-US" dirty="0" err="1" smtClean="0"/>
              <a:t>Pseudophakic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Pain after injection</a:t>
            </a:r>
          </a:p>
          <a:p>
            <a:r>
              <a:rPr lang="en-US" dirty="0" smtClean="0"/>
              <a:t>Endophthalmitis</a:t>
            </a:r>
          </a:p>
          <a:p>
            <a:r>
              <a:rPr lang="en-US" dirty="0" smtClean="0"/>
              <a:t>Vitreous Hemorrhage</a:t>
            </a:r>
          </a:p>
          <a:p>
            <a:r>
              <a:rPr lang="en-US" dirty="0" smtClean="0"/>
              <a:t>Retinal  detachment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Severe or Refractive CME and PST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Their have been reports  that:</a:t>
            </a:r>
          </a:p>
          <a:p>
            <a:pPr lvl="1"/>
            <a:r>
              <a:rPr lang="en-US" dirty="0" smtClean="0"/>
              <a:t>Posterior Subtenon injection of Triamcinolone improves vision and reduces CFT in patient with Chronic non resolving Pseudophakic CME.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Most of the studies now take into consideration Intravitreal injection of steroids for treatment of Chronic Non resolving CME. </a:t>
            </a:r>
          </a:p>
          <a:p>
            <a:r>
              <a:rPr lang="en-US" dirty="0" smtClean="0"/>
              <a:t>Complication: </a:t>
            </a:r>
          </a:p>
          <a:p>
            <a:pPr lvl="1"/>
            <a:r>
              <a:rPr lang="en-US" dirty="0" smtClean="0"/>
              <a:t>Globe perforation.</a:t>
            </a:r>
          </a:p>
          <a:p>
            <a:pPr lvl="1"/>
            <a:r>
              <a:rPr lang="en-US" dirty="0" smtClean="0"/>
              <a:t>Raised IOP.</a:t>
            </a:r>
          </a:p>
          <a:p>
            <a:pPr lvl="1"/>
            <a:r>
              <a:rPr lang="en-US" dirty="0" smtClean="0"/>
              <a:t>Improper injection module.</a:t>
            </a:r>
          </a:p>
          <a:p>
            <a:pPr lvl="1"/>
            <a:r>
              <a:rPr lang="en-US" dirty="0" smtClean="0"/>
              <a:t>Concern for dosage.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 descr="E:\CME\All for one\00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534" y="4114800"/>
            <a:ext cx="3144466" cy="2743200"/>
          </a:xfrm>
          <a:prstGeom prst="rect">
            <a:avLst/>
          </a:prstGeom>
          <a:noFill/>
        </p:spPr>
      </p:pic>
      <p:pic>
        <p:nvPicPr>
          <p:cNvPr id="5125" name="Picture 5" descr="E:\CME\All for one\graphic7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715000"/>
            <a:ext cx="1524000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Ozurdex</a:t>
            </a:r>
            <a:r>
              <a:rPr lang="en-US" dirty="0" smtClean="0"/>
              <a:t> Implant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5562600"/>
          </a:xfrm>
        </p:spPr>
        <p:txBody>
          <a:bodyPr/>
          <a:lstStyle/>
          <a:p>
            <a:r>
              <a:rPr lang="en-US" dirty="0" smtClean="0"/>
              <a:t>Long acting</a:t>
            </a:r>
          </a:p>
          <a:p>
            <a:r>
              <a:rPr lang="en-US" dirty="0" smtClean="0"/>
              <a:t>Dexamethasone 0.7mg.</a:t>
            </a:r>
          </a:p>
          <a:p>
            <a:endParaRPr lang="en-US" dirty="0" smtClean="0"/>
          </a:p>
          <a:p>
            <a:r>
              <a:rPr lang="en-US" dirty="0" smtClean="0"/>
              <a:t>Good for conditions requiring repeated IVSteroid.</a:t>
            </a:r>
          </a:p>
          <a:p>
            <a:endParaRPr lang="en-US" dirty="0" smtClean="0"/>
          </a:p>
          <a:p>
            <a:r>
              <a:rPr lang="en-US" dirty="0" smtClean="0"/>
              <a:t>Effect need to be proven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E:\CME\ozurde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724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“Progression”  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35764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2228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43000"/>
            <a:ext cx="221225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hape 13"/>
          <p:cNvCxnSpPr>
            <a:stCxn id="4" idx="2"/>
          </p:cNvCxnSpPr>
          <p:nvPr/>
        </p:nvCxnSpPr>
        <p:spPr>
          <a:xfrm rot="5400000">
            <a:off x="2857500" y="-647700"/>
            <a:ext cx="152400" cy="3276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952500" y="1409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5200"/>
            <a:ext cx="2743200" cy="8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00600"/>
            <a:ext cx="24790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867400"/>
            <a:ext cx="3276600" cy="7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438900"/>
            <a:ext cx="2495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5400000">
            <a:off x="1067594" y="2437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067594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067594" y="4495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067594" y="5638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10668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848600" y="1295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6999" y="1600200"/>
            <a:ext cx="24338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2667000"/>
            <a:ext cx="4114800" cy="48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2362200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3810000"/>
            <a:ext cx="4191000" cy="39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53000" y="4953000"/>
            <a:ext cx="4191000" cy="43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54880" y="6324600"/>
            <a:ext cx="43891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Arrow Connector 49"/>
          <p:cNvCxnSpPr/>
          <p:nvPr/>
        </p:nvCxnSpPr>
        <p:spPr>
          <a:xfrm rot="5400000">
            <a:off x="7049294" y="3466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7049294" y="45331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6934994" y="579040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Day 1 OCT with 20/100.</a:t>
            </a:r>
            <a:endParaRPr lang="en-US" dirty="0"/>
          </a:p>
        </p:txBody>
      </p:sp>
      <p:pic>
        <p:nvPicPr>
          <p:cNvPr id="1026" name="Picture 2" descr="E:\CME\For Cme\champaben jan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099472" cy="4343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599"/>
            <a:ext cx="2895600" cy="102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3999"/>
            <a:ext cx="2209800" cy="8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>
            <a:stCxn id="1027" idx="2"/>
          </p:cNvCxnSpPr>
          <p:nvPr/>
        </p:nvCxnSpPr>
        <p:spPr>
          <a:xfrm rot="16200000" flipH="1">
            <a:off x="1805505" y="2034105"/>
            <a:ext cx="202779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028" idx="2"/>
          </p:cNvCxnSpPr>
          <p:nvPr/>
        </p:nvCxnSpPr>
        <p:spPr>
          <a:xfrm rot="5400000">
            <a:off x="5220847" y="1829947"/>
            <a:ext cx="1483606" cy="2628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30 After Intravitreal Triamcinolone</a:t>
            </a:r>
            <a:endParaRPr lang="en-US" dirty="0"/>
          </a:p>
        </p:txBody>
      </p:sp>
      <p:pic>
        <p:nvPicPr>
          <p:cNvPr id="2050" name="Picture 2" descr="E:\CME\For Cme\Champaben jan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4495800" y="2362200"/>
            <a:ext cx="1524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Improvement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724400" cy="5486400"/>
          </a:xfrm>
        </p:spPr>
        <p:txBody>
          <a:bodyPr/>
          <a:lstStyle/>
          <a:p>
            <a:r>
              <a:rPr lang="en-US" dirty="0" smtClean="0"/>
              <a:t>Increase in BCVA from 20/100 to 20/20.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Reduced C.F.T.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-276 um reduction in C.F.T.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83924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Report of Refractory Pseudophakic CME</a:t>
            </a:r>
            <a:endParaRPr lang="en-US" dirty="0"/>
          </a:p>
        </p:txBody>
      </p:sp>
      <p:pic>
        <p:nvPicPr>
          <p:cNvPr id="5122" name="Picture 2" descr="E:\CME\For Cme\Bhaturbhai 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752600"/>
            <a:ext cx="33212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4343400" y="2362200"/>
            <a:ext cx="3048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26 post IVTA</a:t>
            </a:r>
            <a:endParaRPr lang="en-US" dirty="0"/>
          </a:p>
        </p:txBody>
      </p:sp>
      <p:pic>
        <p:nvPicPr>
          <p:cNvPr id="6146" name="Picture 2" descr="E:\CME\For Cme\Bhaturbhai L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09947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Improved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572000" cy="5486400"/>
          </a:xfrm>
        </p:spPr>
        <p:txBody>
          <a:bodyPr/>
          <a:lstStyle/>
          <a:p>
            <a:r>
              <a:rPr lang="en-US" b="1" dirty="0" smtClean="0"/>
              <a:t>BCVA 20/100 on day 1 improved to 20/30 day 26.</a:t>
            </a:r>
          </a:p>
          <a:p>
            <a:endParaRPr lang="en-US" b="1" dirty="0" smtClean="0"/>
          </a:p>
          <a:p>
            <a:r>
              <a:rPr lang="en-US" b="1" dirty="0" smtClean="0"/>
              <a:t>CFT  decreased by 572um.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Normal Foveal Morphology achieved.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1" y="1219200"/>
            <a:ext cx="3429000" cy="56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Medication </a:t>
            </a:r>
            <a:r>
              <a:rPr lang="en-US" u="sng" dirty="0" smtClean="0"/>
              <a:t>post injection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continued either Combination drops with Ketorolac 0.4% OR Bromfenac 0.09% OR Nepafenac 0.1% in all cases of Refractive CME who where treated with IVTA.</a:t>
            </a:r>
          </a:p>
          <a:p>
            <a:r>
              <a:rPr lang="en-US" dirty="0" smtClean="0"/>
              <a:t>Mostly the drops where preferred based on what medication patient already had with him.</a:t>
            </a:r>
          </a:p>
          <a:p>
            <a:r>
              <a:rPr lang="en-US" dirty="0" smtClean="0"/>
              <a:t>Most cases showed improvement on serial OCT and visual recovery. The former occurring before in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Pars Plana Vitrectomy for Refractory Pseudophakic CME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Improvement occurs in selected cases.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Indications:</a:t>
            </a:r>
          </a:p>
          <a:p>
            <a:pPr lvl="1"/>
            <a:r>
              <a:rPr lang="en-US" dirty="0" smtClean="0"/>
              <a:t>Taut posterior Hyaloid.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E.R.M.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Complicated Pseudophakic.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Treatment 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Oral Acetazolamide:  </a:t>
            </a:r>
          </a:p>
          <a:p>
            <a:pPr lvl="1"/>
            <a:r>
              <a:rPr lang="en-US" dirty="0" smtClean="0"/>
              <a:t>Risk of adverse effect are more.</a:t>
            </a:r>
          </a:p>
          <a:p>
            <a:pPr lvl="1"/>
            <a:r>
              <a:rPr lang="en-US" dirty="0" smtClean="0"/>
              <a:t>Non of the trails show their benefit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Oral Steroid:</a:t>
            </a:r>
          </a:p>
          <a:p>
            <a:pPr lvl="1"/>
            <a:r>
              <a:rPr lang="en-US" dirty="0" smtClean="0"/>
              <a:t>Effective in Uveitis CME’s.</a:t>
            </a:r>
          </a:p>
          <a:p>
            <a:pPr lvl="1"/>
            <a:r>
              <a:rPr lang="en-US" dirty="0" smtClean="0"/>
              <a:t>Primary Pseudophakic CME: No role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Intravitreal Bevacizumab (Avastin):</a:t>
            </a:r>
          </a:p>
          <a:p>
            <a:pPr lvl="1"/>
            <a:r>
              <a:rPr lang="en-US" dirty="0" smtClean="0"/>
              <a:t> Few R.C.C.T show their benefit in Refractory CME.</a:t>
            </a:r>
          </a:p>
          <a:p>
            <a:pPr lvl="1"/>
            <a:r>
              <a:rPr lang="en-US" dirty="0" smtClean="0"/>
              <a:t>Not Proven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Pseudophakic CME occur even in uneventful Cataract surgery. Although incidence increase with intraoperative complication.</a:t>
            </a:r>
          </a:p>
          <a:p>
            <a:r>
              <a:rPr lang="en-US" dirty="0" smtClean="0"/>
              <a:t>Usually these occur </a:t>
            </a:r>
            <a:r>
              <a:rPr lang="en-US" dirty="0" smtClean="0">
                <a:solidFill>
                  <a:srgbClr val="FF0000"/>
                </a:solidFill>
              </a:rPr>
              <a:t>5-10 weeks </a:t>
            </a:r>
            <a:r>
              <a:rPr lang="en-US" dirty="0" smtClean="0"/>
              <a:t>postop. Thus the patient has good vision immediate postoperatively followed by reduced vision later.</a:t>
            </a:r>
          </a:p>
          <a:p>
            <a:r>
              <a:rPr lang="en-US" dirty="0" smtClean="0"/>
              <a:t>Most of these cases respond to </a:t>
            </a:r>
            <a:r>
              <a:rPr lang="en-US" dirty="0" smtClean="0">
                <a:solidFill>
                  <a:srgbClr val="FF0000"/>
                </a:solidFill>
              </a:rPr>
              <a:t>topical NSAID’s</a:t>
            </a:r>
            <a:r>
              <a:rPr lang="en-US" dirty="0" smtClean="0"/>
              <a:t>. The choice of drugs are multiple and NO superiority has  been proven of any available drug type.</a:t>
            </a:r>
          </a:p>
          <a:p>
            <a:r>
              <a:rPr lang="en-US" dirty="0" smtClean="0"/>
              <a:t>Cases should be investigated and treated depending upon their pathological status.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7624" y="0"/>
            <a:ext cx="23754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1262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7806" y="838200"/>
            <a:ext cx="432619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67200"/>
            <a:ext cx="31648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316191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358283"/>
            <a:ext cx="2083576" cy="14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191000"/>
            <a:ext cx="20140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191000"/>
            <a:ext cx="3276600" cy="62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15488" y="5181600"/>
            <a:ext cx="2023712" cy="11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>
            <a:stCxn id="2052" idx="2"/>
          </p:cNvCxnSpPr>
          <p:nvPr/>
        </p:nvCxnSpPr>
        <p:spPr>
          <a:xfrm rot="5400000">
            <a:off x="3376152" y="433849"/>
            <a:ext cx="2819400" cy="4390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52" idx="2"/>
          </p:cNvCxnSpPr>
          <p:nvPr/>
        </p:nvCxnSpPr>
        <p:spPr>
          <a:xfrm rot="5400000">
            <a:off x="4442952" y="1500649"/>
            <a:ext cx="2819400" cy="2256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52" idx="2"/>
          </p:cNvCxnSpPr>
          <p:nvPr/>
        </p:nvCxnSpPr>
        <p:spPr>
          <a:xfrm rot="16200000" flipH="1">
            <a:off x="5624051" y="2576051"/>
            <a:ext cx="2895600" cy="181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50" idx="2"/>
            <a:endCxn id="2051" idx="0"/>
          </p:cNvCxnSpPr>
          <p:nvPr/>
        </p:nvCxnSpPr>
        <p:spPr>
          <a:xfrm rot="5400000">
            <a:off x="2773740" y="-753410"/>
            <a:ext cx="381000" cy="2802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5460676" y="-660075"/>
            <a:ext cx="381000" cy="2615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828800"/>
            <a:ext cx="3810000" cy="7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8686799" y="0"/>
            <a:ext cx="45719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Intravitreal  injection of Triamcinolone </a:t>
            </a:r>
            <a:r>
              <a:rPr lang="en-US" dirty="0" smtClean="0"/>
              <a:t>does improve visual acuity and anatomic recovery is seen even in </a:t>
            </a:r>
            <a:r>
              <a:rPr lang="en-US" u="sng" dirty="0" smtClean="0"/>
              <a:t>chronic cases</a:t>
            </a:r>
            <a:r>
              <a:rPr lang="en-US" dirty="0" smtClean="0"/>
              <a:t>.  Rarely,  repeat injections 6-8 months later.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Intravitreal injection of Anti VEGF :</a:t>
            </a:r>
            <a:r>
              <a:rPr lang="en-US" dirty="0" smtClean="0"/>
              <a:t>  May be useful  in  co-existing pathologies or refractory CME.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Pars Plana Vitrectomy</a:t>
            </a:r>
            <a:r>
              <a:rPr lang="en-US" dirty="0" smtClean="0"/>
              <a:t> with or without Membrane peeling, in indicated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Retinal Dystrophies:</a:t>
            </a:r>
          </a:p>
          <a:p>
            <a:pPr lvl="1"/>
            <a:r>
              <a:rPr lang="en-US" dirty="0" smtClean="0"/>
              <a:t>Retinitis pigmentosa</a:t>
            </a:r>
          </a:p>
          <a:p>
            <a:pPr lvl="1"/>
            <a:r>
              <a:rPr lang="en-US" dirty="0" smtClean="0"/>
              <a:t>Gyrate Atrophy</a:t>
            </a:r>
          </a:p>
          <a:p>
            <a:pPr lvl="1"/>
            <a:r>
              <a:rPr lang="en-US" dirty="0" smtClean="0"/>
              <a:t>Hereditary CME</a:t>
            </a:r>
          </a:p>
          <a:p>
            <a:r>
              <a:rPr lang="en-US" dirty="0" smtClean="0"/>
              <a:t>SRNVM</a:t>
            </a:r>
          </a:p>
          <a:p>
            <a:r>
              <a:rPr lang="en-US" dirty="0" smtClean="0"/>
              <a:t>Retinal And Choroid Tumors</a:t>
            </a:r>
          </a:p>
          <a:p>
            <a:r>
              <a:rPr lang="en-US" dirty="0" smtClean="0"/>
              <a:t>Drug Induced</a:t>
            </a:r>
          </a:p>
          <a:p>
            <a:pPr lvl="1"/>
            <a:r>
              <a:rPr lang="en-US" dirty="0" smtClean="0"/>
              <a:t>Topical Adrenaline</a:t>
            </a:r>
          </a:p>
          <a:p>
            <a:pPr lvl="1"/>
            <a:r>
              <a:rPr lang="en-US" dirty="0" smtClean="0"/>
              <a:t>Topical Prostaglandin analogs</a:t>
            </a:r>
          </a:p>
          <a:p>
            <a:pPr lvl="1"/>
            <a:r>
              <a:rPr lang="en-US" dirty="0" smtClean="0"/>
              <a:t>Systemic Nicotinic acid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IRVINE-GASS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In 1955 Prof. Irvine described “ Macular changes occurring in patients after cataract surgery with loss of Best corrected visual acuity”</a:t>
            </a:r>
          </a:p>
          <a:p>
            <a:r>
              <a:rPr lang="en-US" dirty="0" smtClean="0"/>
              <a:t>In 1966 Dr. Gass and Norton described “ These changes are Cystic spaces in macula” and termed “Irvine- Gass Syndrome”. </a:t>
            </a:r>
          </a:p>
          <a:p>
            <a:r>
              <a:rPr lang="en-US" dirty="0" smtClean="0"/>
              <a:t>Later through studies it was described as the most common cause of Visual loss after an uneventful cataract surgery.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dirty="0" smtClean="0"/>
              <a:t>Post Operative C.M.E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Event following an Uncomplicated Cataract Surgery.</a:t>
            </a:r>
          </a:p>
          <a:p>
            <a:r>
              <a:rPr lang="en-US" dirty="0" smtClean="0"/>
              <a:t>Spontaneous resolution does occur.</a:t>
            </a:r>
          </a:p>
          <a:p>
            <a:r>
              <a:rPr lang="en-US" dirty="0" smtClean="0"/>
              <a:t>Peak incidence are at 5-10 weeks postop.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E:\CME\infrared-cystoid-macular-edem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FACTOR ASSOCIATED WITH IRVINE GASS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81600" cy="54102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P.C.R.  (With more chances with Vitreous loss).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Vitreous in A/C.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Aphakia.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Unstable diabetic maculopathy.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H/O CME in contra lateral eye.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Secondary IOL’s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Early YAG ( &lt; 6 Months Post op).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Topical Prostaglandin Analogs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1258</Words>
  <Application>Microsoft Office PowerPoint</Application>
  <PresentationFormat>On-screen Show (4:3)</PresentationFormat>
  <Paragraphs>248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Cystoid Macular Edema Post cataract surgery non resolving C.M.E.</vt:lpstr>
      <vt:lpstr>Definition</vt:lpstr>
      <vt:lpstr>Basic Pathology </vt:lpstr>
      <vt:lpstr>“Progression”      </vt:lpstr>
      <vt:lpstr>Slide 5</vt:lpstr>
      <vt:lpstr>Miscellaneous Causes</vt:lpstr>
      <vt:lpstr>IRVINE-GASS SYNDROME</vt:lpstr>
      <vt:lpstr>Post Operative C.M.E</vt:lpstr>
      <vt:lpstr>RISK FACTOR ASSOCIATED WITH IRVINE GASS SYNDROME</vt:lpstr>
      <vt:lpstr>Clinical Presentation</vt:lpstr>
      <vt:lpstr>Clinical Presentation Irvine Gass</vt:lpstr>
      <vt:lpstr>Fundus Examination (90D or Fundus Photo)</vt:lpstr>
      <vt:lpstr>Extra macula Finding in Chronic Severe Irvine Gass</vt:lpstr>
      <vt:lpstr>Diagnostic test for C.M.E.</vt:lpstr>
      <vt:lpstr>Fundus Fluorescein Angiography</vt:lpstr>
      <vt:lpstr>Fundus Fluorescein Angiography</vt:lpstr>
      <vt:lpstr>Minimal C.M.E </vt:lpstr>
      <vt:lpstr>Moderate Angiographic C.M.E.</vt:lpstr>
      <vt:lpstr>Typical  “Flower Petal Appearance”</vt:lpstr>
      <vt:lpstr>Massive C.M.E. with Associated pathologies</vt:lpstr>
      <vt:lpstr>Points Regarding FFA </vt:lpstr>
      <vt:lpstr>Optical Coherence Tomography </vt:lpstr>
      <vt:lpstr>Mild Irvine Gass Syndrome</vt:lpstr>
      <vt:lpstr>Moderate Irvine Gass Finding</vt:lpstr>
      <vt:lpstr> OCT in Severe Irvine Gass Syndrome</vt:lpstr>
      <vt:lpstr>CME with V.M.T.S</vt:lpstr>
      <vt:lpstr>Treatment Option For “Irvine Gass Syndrome”</vt:lpstr>
      <vt:lpstr>Treatment For Secondary CME</vt:lpstr>
      <vt:lpstr>Moderate C.M.E Available Topical NSAID’s </vt:lpstr>
      <vt:lpstr>Points Regarding Ketorolac </vt:lpstr>
      <vt:lpstr>Topical KETOROLAC</vt:lpstr>
      <vt:lpstr>Nepafenac and Bromfenac</vt:lpstr>
      <vt:lpstr>Nepafenac and Bromfenac</vt:lpstr>
      <vt:lpstr>Severe Pseudophakic CME</vt:lpstr>
      <vt:lpstr>Severe OR Refractive Pseudophakic CME  &amp; Intravitreal Triamcinolone</vt:lpstr>
      <vt:lpstr>Intravitreal Triamcinolone Technique</vt:lpstr>
      <vt:lpstr>Literature Reported Complication of Intravitreal Triamcinolone</vt:lpstr>
      <vt:lpstr>Severe or Refractive CME and PST</vt:lpstr>
      <vt:lpstr>Ozurdex Implant</vt:lpstr>
      <vt:lpstr>Patient Day 1 OCT with 20/100.</vt:lpstr>
      <vt:lpstr>Day 30 After Intravitreal Triamcinolone</vt:lpstr>
      <vt:lpstr>Improvement Seen</vt:lpstr>
      <vt:lpstr>Second Report of Refractory Pseudophakic CME</vt:lpstr>
      <vt:lpstr>Day 26 post IVTA</vt:lpstr>
      <vt:lpstr>Improved</vt:lpstr>
      <vt:lpstr>Topical Medication post injection</vt:lpstr>
      <vt:lpstr>Pars Plana Vitrectomy for Refractory Pseudophakic CME</vt:lpstr>
      <vt:lpstr>Other Treatment Tried</vt:lpstr>
      <vt:lpstr>Summary</vt:lpstr>
      <vt:lpstr>Slide 50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Cystoid macular oedema</dc:title>
  <dc:creator/>
  <cp:lastModifiedBy>a</cp:lastModifiedBy>
  <cp:revision>247</cp:revision>
  <dcterms:created xsi:type="dcterms:W3CDTF">2006-08-16T00:00:00Z</dcterms:created>
  <dcterms:modified xsi:type="dcterms:W3CDTF">2013-02-23T11:06:24Z</dcterms:modified>
</cp:coreProperties>
</file>